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62" r:id="rId3"/>
    <p:sldId id="263" r:id="rId4"/>
    <p:sldId id="264" r:id="rId5"/>
    <p:sldId id="265" r:id="rId6"/>
    <p:sldId id="268" r:id="rId7"/>
    <p:sldId id="274" r:id="rId8"/>
    <p:sldId id="275" r:id="rId9"/>
    <p:sldId id="276" r:id="rId10"/>
    <p:sldId id="277" r:id="rId11"/>
    <p:sldId id="291" r:id="rId12"/>
    <p:sldId id="282" r:id="rId13"/>
    <p:sldId id="285" r:id="rId14"/>
    <p:sldId id="286" r:id="rId15"/>
    <p:sldId id="288" r:id="rId16"/>
    <p:sldId id="289" r:id="rId17"/>
    <p:sldId id="290" r:id="rId18"/>
    <p:sldId id="271" r:id="rId19"/>
    <p:sldId id="273" r:id="rId20"/>
    <p:sldId id="258" r:id="rId21"/>
    <p:sldId id="29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1F8D64-E792-4397-B1D2-F9A3A0ABEDFB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93FCAA-A966-4B5D-8C76-33B2E404C0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3024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8D4C50-4265-41C0-B5B2-4B4F6FA15110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094A27-0801-4017-9DC4-22FE5D6B8E0F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6CE939-19D8-4D37-A4FA-8EB33E7932AC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FB0838A-1178-4B41-97A9-A9A85F8D034A}" type="slidenum">
              <a:rPr lang="ru-RU" smtClean="0"/>
              <a:pPr/>
              <a:t>5</a:t>
            </a:fld>
            <a:endParaRPr lang="ru-RU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5FA1AA-3605-4953-94FD-A4B6566F883A}" type="slidenum">
              <a:rPr lang="ru-RU" smtClean="0"/>
              <a:pPr/>
              <a:t>6</a:t>
            </a:fld>
            <a:endParaRPr lang="ru-RU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ABEC4-B18E-47E8-B0F8-BCF053CC894B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EE110-9D89-48EE-8023-78EFC65884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2240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ABEC4-B18E-47E8-B0F8-BCF053CC894B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EE110-9D89-48EE-8023-78EFC65884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7437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ABEC4-B18E-47E8-B0F8-BCF053CC894B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EE110-9D89-48EE-8023-78EFC65884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140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ABEC4-B18E-47E8-B0F8-BCF053CC894B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EE110-9D89-48EE-8023-78EFC65884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625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ABEC4-B18E-47E8-B0F8-BCF053CC894B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EE110-9D89-48EE-8023-78EFC65884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385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ABEC4-B18E-47E8-B0F8-BCF053CC894B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EE110-9D89-48EE-8023-78EFC65884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9825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ABEC4-B18E-47E8-B0F8-BCF053CC894B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EE110-9D89-48EE-8023-78EFC65884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9664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ABEC4-B18E-47E8-B0F8-BCF053CC894B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EE110-9D89-48EE-8023-78EFC65884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6369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ABEC4-B18E-47E8-B0F8-BCF053CC894B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EE110-9D89-48EE-8023-78EFC65884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0364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ABEC4-B18E-47E8-B0F8-BCF053CC894B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EE110-9D89-48EE-8023-78EFC65884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8896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ABEC4-B18E-47E8-B0F8-BCF053CC894B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EE110-9D89-48EE-8023-78EFC65884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7900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9ABEC4-B18E-47E8-B0F8-BCF053CC894B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EE110-9D89-48EE-8023-78EFC65884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9114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412776"/>
            <a:ext cx="7772400" cy="3195786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Segoe Script" panose="020B0504020000000003" pitchFamily="34" charset="0"/>
              </a:rPr>
              <a:t>Великая Отечественная война: </a:t>
            </a:r>
            <a:r>
              <a:rPr lang="ru-RU" sz="6000" b="1" dirty="0" err="1" smtClean="0">
                <a:solidFill>
                  <a:srgbClr val="FF0000"/>
                </a:solidFill>
                <a:latin typeface="Segoe Script" panose="020B0504020000000003" pitchFamily="34" charset="0"/>
              </a:rPr>
              <a:t>страна,край</a:t>
            </a:r>
            <a:r>
              <a:rPr lang="ru-RU" sz="6000" b="1" dirty="0" smtClean="0">
                <a:solidFill>
                  <a:srgbClr val="FF0000"/>
                </a:solidFill>
                <a:latin typeface="Segoe Script" panose="020B0504020000000003" pitchFamily="34" charset="0"/>
              </a:rPr>
              <a:t>, город….</a:t>
            </a:r>
            <a:endParaRPr lang="ru-RU" sz="6000" b="1" dirty="0">
              <a:solidFill>
                <a:srgbClr val="FF0000"/>
              </a:solidFill>
              <a:latin typeface="Segoe Script" panose="020B050402000000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51956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9144000" cy="623731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latin typeface="Arial Black" panose="020B0A04020102020204" pitchFamily="34" charset="0"/>
              </a:rPr>
              <a:t/>
            </a:r>
            <a:b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latin typeface="Arial Black" panose="020B0A04020102020204" pitchFamily="34" charset="0"/>
              </a:rPr>
            </a:br>
            <a:r>
              <a:rPr lang="ru-RU" sz="320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Arial Black" panose="020B0A04020102020204" pitchFamily="34" charset="0"/>
              </a:rPr>
              <a:t/>
            </a:r>
            <a:br>
              <a:rPr lang="ru-RU" sz="320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Arial Black" panose="020B0A04020102020204" pitchFamily="34" charset="0"/>
              </a:rPr>
            </a:br>
            <a:r>
              <a:rPr lang="ru-RU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Arial Black" panose="020B0A04020102020204" pitchFamily="34" charset="0"/>
                <a:cs typeface="Times New Roman" pitchFamily="18" charset="0"/>
              </a:rPr>
              <a:t>Гитлеровцы сильно укрепились в Краснодаре. Вся плоская равнина с севера и востока была изрыта противотанковыми рвами и окопами, вырытыми краснодарцами  еще во время обороны города в 1942году. Немцы оградили весь обвод колючей проволокой и густо заминировали. С юга город защищала широкая и глубокая река Кубань. В феврале месяце лед на реке был рыхлый, непрочный, с большими трещинами и разводами. </a:t>
            </a: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endParaRPr lang="ru-R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268286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3851"/>
            <a:ext cx="8889041" cy="6689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96958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556792"/>
            <a:ext cx="8229600" cy="489654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 января 1943 года 11-й гвардейский корпус получает приказ: выбить противника с правобережья р.Кубань  с выходом на г. Кропоткин нанесением ударов по армавирской группировке противника. </a:t>
            </a:r>
            <a:b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653" y="0"/>
            <a:ext cx="7870825" cy="157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9316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Tm="6000">
        <p:pull/>
      </p:transition>
    </mc:Choice>
    <mc:Fallback xmlns="">
      <p:transition spd="slow" advTm="6000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332656"/>
            <a:ext cx="7053542" cy="544522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4400" b="1" i="1" dirty="0">
                <a:cs typeface="Tunga" panose="020B0502040204020203" pitchFamily="34" charset="0"/>
              </a:rPr>
              <a:t>Красной армией при освобождении Армавира были взяты трофеи: до </a:t>
            </a:r>
            <a:r>
              <a:rPr lang="ru-RU" sz="4400" b="1" i="1" dirty="0">
                <a:solidFill>
                  <a:srgbClr val="C00000"/>
                </a:solidFill>
                <a:cs typeface="Tunga" panose="020B0502040204020203" pitchFamily="34" charset="0"/>
              </a:rPr>
              <a:t>200 </a:t>
            </a:r>
            <a:r>
              <a:rPr lang="ru-RU" sz="4400" b="1" i="1" dirty="0">
                <a:cs typeface="Tunga" panose="020B0502040204020203" pitchFamily="34" charset="0"/>
              </a:rPr>
              <a:t>артиллерийских орудий, </a:t>
            </a:r>
            <a:r>
              <a:rPr lang="ru-RU" sz="4400" b="1" i="1" dirty="0">
                <a:solidFill>
                  <a:srgbClr val="C00000"/>
                </a:solidFill>
                <a:cs typeface="Tunga" panose="020B0502040204020203" pitchFamily="34" charset="0"/>
              </a:rPr>
              <a:t>264 </a:t>
            </a:r>
            <a:r>
              <a:rPr lang="ru-RU" sz="4400" b="1" i="1" dirty="0">
                <a:cs typeface="Tunga" panose="020B0502040204020203" pitchFamily="34" charset="0"/>
              </a:rPr>
              <a:t>миномёта и пулемёта, </a:t>
            </a:r>
            <a:r>
              <a:rPr lang="ru-RU" sz="4400" b="1" i="1" dirty="0">
                <a:solidFill>
                  <a:srgbClr val="C00000"/>
                </a:solidFill>
                <a:cs typeface="Tunga" panose="020B0502040204020203" pitchFamily="34" charset="0"/>
              </a:rPr>
              <a:t>2229</a:t>
            </a:r>
            <a:r>
              <a:rPr lang="ru-RU" sz="4400" b="1" i="1" dirty="0">
                <a:cs typeface="Tunga" panose="020B0502040204020203" pitchFamily="34" charset="0"/>
              </a:rPr>
              <a:t> винтовок и автоматов,</a:t>
            </a:r>
            <a:r>
              <a:rPr lang="ru-RU" sz="4400" b="1" i="1" dirty="0">
                <a:solidFill>
                  <a:srgbClr val="C00000"/>
                </a:solidFill>
                <a:cs typeface="Tunga" panose="020B0502040204020203" pitchFamily="34" charset="0"/>
              </a:rPr>
              <a:t> 263 </a:t>
            </a:r>
            <a:r>
              <a:rPr lang="ru-RU" sz="4400" b="1" i="1" dirty="0">
                <a:cs typeface="Tunga" panose="020B0502040204020203" pitchFamily="34" charset="0"/>
              </a:rPr>
              <a:t>противотанковых ружья, большое количество снарядов, авиабомб</a:t>
            </a:r>
            <a:endParaRPr lang="ru-RU" sz="44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37760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Tm="6000">
        <p:pull/>
      </p:transition>
    </mc:Choice>
    <mc:Fallback xmlns="">
      <p:transition spd="slow" advTm="6000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"/>
            <a:ext cx="8280919" cy="6669359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unga" panose="020B0502040204020203" pitchFamily="34" charset="0"/>
              </a:rPr>
              <a:t>Информбюро комментируя освобождение Армавира сообщала: </a:t>
            </a: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unga" panose="020B0502040204020203" pitchFamily="34" charset="0"/>
              </a:rPr>
              <a:t>«23 января войска Закавказского фронта в результате стремительного наступления овладели городом Армавир, районным центром и железнодорожной станцией Развильное, районным центром и железнодорожной станцией Изобильное, районными центрами Советская,Отрадная»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24165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Tm="6000">
        <p:pull/>
      </p:transition>
    </mc:Choice>
    <mc:Fallback xmlns="">
      <p:transition spd="slow" advTm="6000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0"/>
            <a:ext cx="8229600" cy="36004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unga" panose="020B0502040204020203" pitchFamily="34" charset="0"/>
              </a:rPr>
              <a:t>Ясным морозным утром </a:t>
            </a:r>
            <a:r>
              <a:rPr lang="ru-RU" sz="4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unga" panose="020B0502040204020203" pitchFamily="34" charset="0"/>
              </a:rPr>
              <a:t>23 января 1943 года </a:t>
            </a:r>
            <a:r>
              <a:rPr lang="ru-RU" sz="4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unga" panose="020B0502040204020203" pitchFamily="34" charset="0"/>
              </a:rPr>
              <a:t>долгожданные войска родной армии-освободительницы входили в город</a:t>
            </a: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94898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Tm="6000">
        <p:pull/>
      </p:transition>
    </mc:Choice>
    <mc:Fallback xmlns="">
      <p:transition spd="slow" advTm="6000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88640"/>
            <a:ext cx="7053542" cy="140053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200" dirty="0"/>
              <a:t>Корреспондент Союзрадио П.В. Кованов в книге «И слово –оружие» пишет: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988840"/>
            <a:ext cx="7776864" cy="453650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endParaRPr lang="ru-RU" b="1" i="1" dirty="0" smtClean="0"/>
          </a:p>
          <a:p>
            <a:pPr algn="ctr"/>
            <a:r>
              <a:rPr lang="ru-RU" sz="3500" b="1" i="1" dirty="0" smtClean="0"/>
              <a:t>«</a:t>
            </a:r>
            <a:r>
              <a:rPr lang="ru-RU" sz="3500" b="1" i="1" dirty="0"/>
              <a:t>Армавир горел. Все до одного здания были взорваны. По центральным улицам нельзя было пройти. С крыш порывистый ветер разносил угли, горячее пламя за десятки метров обжигало так, что казалось идешь вдоль открытых мартеновских печей. Пожалуй</a:t>
            </a:r>
            <a:r>
              <a:rPr lang="ru-RU" sz="3500" b="1" i="1" dirty="0">
                <a:solidFill>
                  <a:srgbClr val="C00000"/>
                </a:solidFill>
              </a:rPr>
              <a:t>, Армавир – самый пострадавший город на Северном Кавказе</a:t>
            </a:r>
            <a:r>
              <a:rPr lang="ru-RU" sz="3500" b="1" i="1" dirty="0"/>
              <a:t>».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82816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Tm="6000">
        <p:pull/>
      </p:transition>
    </mc:Choice>
    <mc:Fallback xmlns="">
      <p:transition spd="slow" advTm="6000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Dugincova\Desktop\l_7016368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32656"/>
            <a:ext cx="8061380" cy="6217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9419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Tm="6000">
        <p:pull/>
      </p:transition>
    </mc:Choice>
    <mc:Fallback xmlns="">
      <p:transition spd="slow" advTm="6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b="1" dirty="0">
                <a:solidFill>
                  <a:srgbClr val="FF0000"/>
                </a:solidFill>
              </a:rPr>
              <a:t>цена победы </a:t>
            </a:r>
            <a:br>
              <a:rPr lang="ru-RU" altLang="ru-RU" b="1" dirty="0">
                <a:solidFill>
                  <a:srgbClr val="FF0000"/>
                </a:solidFill>
              </a:rPr>
            </a:br>
            <a:r>
              <a:rPr lang="ru-RU" altLang="ru-RU" b="1" dirty="0">
                <a:solidFill>
                  <a:srgbClr val="FF0000"/>
                </a:solidFill>
              </a:rPr>
              <a:t>советского народа в войне</a:t>
            </a:r>
            <a:r>
              <a:rPr lang="ru-RU" altLang="ru-RU" sz="4000" dirty="0"/>
              <a:t> </a:t>
            </a:r>
          </a:p>
        </p:txBody>
      </p:sp>
      <p:sp>
        <p:nvSpPr>
          <p:cNvPr id="10547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23528" y="1628800"/>
            <a:ext cx="8540750" cy="467995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sz="2800" dirty="0"/>
              <a:t>Потери в ВОВ – 27 мин. чел.</a:t>
            </a:r>
          </a:p>
          <a:p>
            <a:pPr>
              <a:lnSpc>
                <a:spcPct val="90000"/>
              </a:lnSpc>
            </a:pPr>
            <a:r>
              <a:rPr lang="ru-RU" altLang="ru-RU" sz="2800" dirty="0"/>
              <a:t>14 мил. чел. потери в боевых действиях</a:t>
            </a:r>
          </a:p>
          <a:p>
            <a:pPr>
              <a:lnSpc>
                <a:spcPct val="90000"/>
              </a:lnSpc>
            </a:pPr>
            <a:r>
              <a:rPr lang="ru-RU" altLang="ru-RU" sz="2800" dirty="0"/>
              <a:t>13 мил. чел. мирные жители</a:t>
            </a:r>
          </a:p>
          <a:p>
            <a:pPr>
              <a:lnSpc>
                <a:spcPct val="90000"/>
              </a:lnSpc>
            </a:pPr>
            <a:r>
              <a:rPr lang="ru-RU" altLang="ru-RU" sz="2800" dirty="0"/>
              <a:t>Военные потери Германии – 6, 7 </a:t>
            </a:r>
            <a:r>
              <a:rPr lang="ru-RU" altLang="ru-RU" sz="2800" dirty="0" err="1" smtClean="0"/>
              <a:t>млн.чел</a:t>
            </a:r>
            <a:endParaRPr lang="ru-RU" altLang="ru-RU" sz="2800" dirty="0"/>
          </a:p>
          <a:p>
            <a:pPr algn="ctr">
              <a:lnSpc>
                <a:spcPct val="90000"/>
              </a:lnSpc>
              <a:buFont typeface="Arial" charset="0"/>
              <a:buNone/>
            </a:pPr>
            <a:r>
              <a:rPr lang="ru-RU" altLang="ru-RU" sz="2800" dirty="0">
                <a:solidFill>
                  <a:srgbClr val="FF0000"/>
                </a:solidFill>
              </a:rPr>
              <a:t>Источники победы</a:t>
            </a:r>
          </a:p>
          <a:p>
            <a:pPr algn="just">
              <a:lnSpc>
                <a:spcPct val="90000"/>
              </a:lnSpc>
            </a:pPr>
            <a:r>
              <a:rPr lang="ru-RU" altLang="ru-RU" sz="2800" dirty="0"/>
              <a:t>Массовый героизм и самоотверженность людей</a:t>
            </a:r>
          </a:p>
          <a:p>
            <a:pPr algn="just">
              <a:lnSpc>
                <a:spcPct val="90000"/>
              </a:lnSpc>
            </a:pPr>
            <a:r>
              <a:rPr lang="ru-RU" altLang="ru-RU" sz="2800" dirty="0"/>
              <a:t>Единство фронта и тыла</a:t>
            </a:r>
          </a:p>
          <a:p>
            <a:pPr algn="just">
              <a:lnSpc>
                <a:spcPct val="90000"/>
              </a:lnSpc>
            </a:pPr>
            <a:r>
              <a:rPr lang="ru-RU" altLang="ru-RU" sz="2800" dirty="0"/>
              <a:t>Успехи партизанского движения</a:t>
            </a:r>
          </a:p>
          <a:p>
            <a:pPr algn="just">
              <a:lnSpc>
                <a:spcPct val="90000"/>
              </a:lnSpc>
            </a:pPr>
            <a:r>
              <a:rPr lang="ru-RU" altLang="ru-RU" sz="2800" dirty="0"/>
              <a:t>Возросшее военное искусство полководцев</a:t>
            </a:r>
          </a:p>
        </p:txBody>
      </p:sp>
    </p:spTree>
    <p:extLst>
      <p:ext uri="{BB962C8B-B14F-4D97-AF65-F5344CB8AC3E}">
        <p14:creationId xmlns:p14="http://schemas.microsoft.com/office/powerpoint/2010/main" val="37737396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8" name="Picture 4" descr="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8069" name="Rectangle 5"/>
          <p:cNvSpPr>
            <a:spLocks noGrp="1" noChangeArrowheads="1"/>
          </p:cNvSpPr>
          <p:nvPr>
            <p:ph type="ctrTitle"/>
          </p:nvPr>
        </p:nvSpPr>
        <p:spPr>
          <a:xfrm>
            <a:off x="2771775" y="0"/>
            <a:ext cx="6697663" cy="1012825"/>
          </a:xfrm>
        </p:spPr>
        <p:txBody>
          <a:bodyPr/>
          <a:lstStyle/>
          <a:p>
            <a:r>
              <a:rPr lang="ru-RU" altLang="ru-RU" b="1">
                <a:solidFill>
                  <a:srgbClr val="FF0000"/>
                </a:solidFill>
                <a:latin typeface="Arial" charset="0"/>
              </a:rPr>
              <a:t>ПАРАД ПОБЕДЫ!</a:t>
            </a:r>
          </a:p>
        </p:txBody>
      </p:sp>
    </p:spTree>
    <p:extLst>
      <p:ext uri="{BB962C8B-B14F-4D97-AF65-F5344CB8AC3E}">
        <p14:creationId xmlns:p14="http://schemas.microsoft.com/office/powerpoint/2010/main" val="3322171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Text Box 6"/>
          <p:cNvSpPr txBox="1">
            <a:spLocks noChangeArrowheads="1"/>
          </p:cNvSpPr>
          <p:nvPr/>
        </p:nvSpPr>
        <p:spPr bwMode="auto">
          <a:xfrm>
            <a:off x="0" y="1"/>
            <a:ext cx="9144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Начало войны:</a:t>
            </a: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 22 июня 1941 года  </a:t>
            </a:r>
          </a:p>
          <a:p>
            <a:pPr algn="ctr">
              <a:spcBef>
                <a:spcPct val="50000"/>
              </a:spcBef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Окончание войны: 9 мая 1945 года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85750" y="2143125"/>
            <a:ext cx="1928813" cy="78581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342900" indent="-342900" algn="ctr">
              <a:spcBef>
                <a:spcPct val="50000"/>
              </a:spcBef>
              <a:defRPr/>
            </a:pPr>
            <a:r>
              <a:rPr lang="ru-RU" b="1" dirty="0">
                <a:solidFill>
                  <a:srgbClr val="000000"/>
                </a:solidFill>
              </a:rPr>
              <a:t>Причины</a:t>
            </a:r>
          </a:p>
          <a:p>
            <a:pPr marL="342900" indent="-342900" algn="ctr">
              <a:spcBef>
                <a:spcPct val="50000"/>
              </a:spcBef>
              <a:defRPr/>
            </a:pPr>
            <a:r>
              <a:rPr lang="ru-RU" b="1" dirty="0">
                <a:solidFill>
                  <a:srgbClr val="000000"/>
                </a:solidFill>
              </a:rPr>
              <a:t>войны:</a:t>
            </a:r>
            <a:r>
              <a:rPr lang="ru-RU" sz="1400" b="1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0" name="Выноска 1 (граница и черта) 9"/>
          <p:cNvSpPr/>
          <p:nvPr/>
        </p:nvSpPr>
        <p:spPr>
          <a:xfrm>
            <a:off x="3500438" y="1643063"/>
            <a:ext cx="5143500" cy="642937"/>
          </a:xfrm>
          <a:prstGeom prst="accentBorderCallout1">
            <a:avLst>
              <a:gd name="adj1" fmla="val 3666"/>
              <a:gd name="adj2" fmla="val -1819"/>
              <a:gd name="adj3" fmla="val 134048"/>
              <a:gd name="adj4" fmla="val -24624"/>
            </a:avLst>
          </a:prstGeom>
          <a:ln w="38100">
            <a:solidFill>
              <a:schemeClr val="accent6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342900" indent="-342900">
              <a:spcBef>
                <a:spcPct val="50000"/>
              </a:spcBef>
              <a:defRPr/>
            </a:pPr>
            <a:r>
              <a:rPr lang="ru-RU" dirty="0">
                <a:solidFill>
                  <a:srgbClr val="000000"/>
                </a:solidFill>
              </a:rPr>
              <a:t>стремление Германии к мировому господству </a:t>
            </a:r>
          </a:p>
        </p:txBody>
      </p:sp>
      <p:sp>
        <p:nvSpPr>
          <p:cNvPr id="11" name="Выноска 1 (граница и черта) 10"/>
          <p:cNvSpPr/>
          <p:nvPr/>
        </p:nvSpPr>
        <p:spPr>
          <a:xfrm>
            <a:off x="3500438" y="2500313"/>
            <a:ext cx="5143500" cy="1143000"/>
          </a:xfrm>
          <a:prstGeom prst="accentBorderCallout1">
            <a:avLst>
              <a:gd name="adj1" fmla="val 90784"/>
              <a:gd name="adj2" fmla="val -1550"/>
              <a:gd name="adj3" fmla="val 2909"/>
              <a:gd name="adj4" fmla="val -24719"/>
            </a:avLst>
          </a:prstGeom>
          <a:ln w="38100">
            <a:solidFill>
              <a:schemeClr val="accent6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342900" indent="-342900">
              <a:spcBef>
                <a:spcPct val="50000"/>
              </a:spcBef>
              <a:defRPr/>
            </a:pPr>
            <a:r>
              <a:rPr lang="ru-RU" dirty="0">
                <a:solidFill>
                  <a:srgbClr val="000000"/>
                </a:solidFill>
              </a:rPr>
              <a:t>борьба империалистических блоков за рынки</a:t>
            </a:r>
          </a:p>
          <a:p>
            <a:pPr marL="342900" indent="-342900">
              <a:spcBef>
                <a:spcPct val="50000"/>
              </a:spcBef>
              <a:defRPr/>
            </a:pPr>
            <a:r>
              <a:rPr lang="ru-RU" dirty="0">
                <a:solidFill>
                  <a:srgbClr val="000000"/>
                </a:solidFill>
              </a:rPr>
              <a:t>сбыта, источники сырья, сферы приложения</a:t>
            </a:r>
          </a:p>
          <a:p>
            <a:pPr marL="342900" indent="-342900">
              <a:spcBef>
                <a:spcPct val="50000"/>
              </a:spcBef>
              <a:defRPr/>
            </a:pPr>
            <a:r>
              <a:rPr lang="ru-RU" dirty="0">
                <a:solidFill>
                  <a:srgbClr val="000000"/>
                </a:solidFill>
              </a:rPr>
              <a:t>капитала.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14313" y="4214813"/>
            <a:ext cx="1928812" cy="785812"/>
          </a:xfrm>
          <a:prstGeom prst="rect">
            <a:avLst/>
          </a:prstGeom>
          <a:solidFill>
            <a:srgbClr val="00FF00"/>
          </a:solidFill>
          <a:ln w="38100">
            <a:solidFill>
              <a:srgbClr val="2E5034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342900" indent="-342900" algn="ctr">
              <a:spcBef>
                <a:spcPct val="50000"/>
              </a:spcBef>
              <a:defRPr/>
            </a:pPr>
            <a:r>
              <a:rPr lang="ru-RU" b="1" dirty="0">
                <a:solidFill>
                  <a:srgbClr val="000000"/>
                </a:solidFill>
              </a:rPr>
              <a:t>Характер</a:t>
            </a:r>
          </a:p>
          <a:p>
            <a:pPr marL="342900" indent="-342900" algn="ctr">
              <a:spcBef>
                <a:spcPct val="50000"/>
              </a:spcBef>
              <a:defRPr/>
            </a:pPr>
            <a:r>
              <a:rPr lang="ru-RU" b="1" dirty="0">
                <a:solidFill>
                  <a:srgbClr val="000000"/>
                </a:solidFill>
              </a:rPr>
              <a:t>войны: </a:t>
            </a:r>
          </a:p>
        </p:txBody>
      </p:sp>
      <p:sp>
        <p:nvSpPr>
          <p:cNvPr id="13" name="Выноска 1 (граница и черта) 12"/>
          <p:cNvSpPr/>
          <p:nvPr/>
        </p:nvSpPr>
        <p:spPr>
          <a:xfrm>
            <a:off x="3500438" y="3831016"/>
            <a:ext cx="5143500" cy="642938"/>
          </a:xfrm>
          <a:prstGeom prst="accentBorderCallout1">
            <a:avLst>
              <a:gd name="adj1" fmla="val 14440"/>
              <a:gd name="adj2" fmla="val -2088"/>
              <a:gd name="adj3" fmla="val 112499"/>
              <a:gd name="adj4" fmla="val -26241"/>
            </a:avLst>
          </a:prstGeom>
          <a:solidFill>
            <a:srgbClr val="00FF00"/>
          </a:solidFill>
          <a:ln w="38100">
            <a:solidFill>
              <a:srgbClr val="2E5034"/>
            </a:solidFill>
            <a:headEnd type="triangl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342900" indent="-342900">
              <a:spcBef>
                <a:spcPct val="50000"/>
              </a:spcBef>
              <a:defRPr/>
            </a:pPr>
            <a:r>
              <a:rPr lang="ru-RU" dirty="0">
                <a:solidFill>
                  <a:srgbClr val="000000"/>
                </a:solidFill>
              </a:rPr>
              <a:t>война была империалистической со стороны всех главных капиталистических государств. </a:t>
            </a:r>
          </a:p>
        </p:txBody>
      </p:sp>
      <p:sp>
        <p:nvSpPr>
          <p:cNvPr id="14" name="Выноска 1 (граница и черта) 13"/>
          <p:cNvSpPr/>
          <p:nvPr/>
        </p:nvSpPr>
        <p:spPr>
          <a:xfrm>
            <a:off x="3500438" y="4643438"/>
            <a:ext cx="5143500" cy="642937"/>
          </a:xfrm>
          <a:prstGeom prst="accentBorderCallout1">
            <a:avLst>
              <a:gd name="adj1" fmla="val 83396"/>
              <a:gd name="adj2" fmla="val -1550"/>
              <a:gd name="adj3" fmla="val -8172"/>
              <a:gd name="adj4" fmla="val -25971"/>
            </a:avLst>
          </a:prstGeom>
          <a:solidFill>
            <a:srgbClr val="00FF00"/>
          </a:solidFill>
          <a:ln w="38100">
            <a:solidFill>
              <a:srgbClr val="2E5034"/>
            </a:solidFill>
            <a:headEnd type="triangl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342900" indent="-342900">
              <a:spcBef>
                <a:spcPct val="50000"/>
              </a:spcBef>
              <a:defRPr/>
            </a:pPr>
            <a:r>
              <a:rPr lang="ru-RU" dirty="0">
                <a:solidFill>
                  <a:srgbClr val="000000"/>
                </a:solidFill>
              </a:rPr>
              <a:t>Для СССР – справедливой, освободительной,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85750" y="5786438"/>
            <a:ext cx="1928813" cy="785812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algn="ctr">
              <a:spcBef>
                <a:spcPct val="50000"/>
              </a:spcBef>
              <a:defRPr/>
            </a:pPr>
            <a:r>
              <a:rPr lang="ru-RU" b="1" dirty="0">
                <a:solidFill>
                  <a:srgbClr val="000000"/>
                </a:solidFill>
              </a:rPr>
              <a:t>Предлог</a:t>
            </a:r>
          </a:p>
          <a:p>
            <a:pPr marL="342900" indent="-342900" algn="ctr">
              <a:spcBef>
                <a:spcPct val="50000"/>
              </a:spcBef>
              <a:defRPr/>
            </a:pPr>
            <a:r>
              <a:rPr lang="ru-RU" b="1" dirty="0">
                <a:solidFill>
                  <a:srgbClr val="000000"/>
                </a:solidFill>
              </a:rPr>
              <a:t>агрессии </a:t>
            </a:r>
            <a:r>
              <a:rPr lang="ru-RU" sz="1400" b="1" dirty="0">
                <a:solidFill>
                  <a:srgbClr val="FFCC00"/>
                </a:solidFill>
                <a:latin typeface="Monotype Corsiva" pitchFamily="66" charset="0"/>
              </a:rPr>
              <a:t>- 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16" name="Выноска 1 (граница и черта) 15"/>
          <p:cNvSpPr/>
          <p:nvPr/>
        </p:nvSpPr>
        <p:spPr>
          <a:xfrm>
            <a:off x="3571875" y="5857875"/>
            <a:ext cx="5143500" cy="642938"/>
          </a:xfrm>
          <a:prstGeom prst="accentBorderCallout1">
            <a:avLst>
              <a:gd name="adj1" fmla="val 53228"/>
              <a:gd name="adj2" fmla="val -1819"/>
              <a:gd name="adj3" fmla="val 54319"/>
              <a:gd name="adj4" fmla="val -25971"/>
            </a:avLst>
          </a:prstGeom>
          <a:ln>
            <a:solidFill>
              <a:schemeClr val="accent6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algn="ctr">
              <a:spcBef>
                <a:spcPct val="50000"/>
              </a:spcBef>
              <a:defRPr/>
            </a:pPr>
            <a:r>
              <a:rPr lang="ru-RU" b="1" dirty="0">
                <a:solidFill>
                  <a:srgbClr val="000000"/>
                </a:solidFill>
              </a:rPr>
              <a:t>неминуемая угроза нападения со стороны СССР.</a:t>
            </a:r>
          </a:p>
        </p:txBody>
      </p:sp>
    </p:spTree>
    <p:extLst>
      <p:ext uri="{BB962C8B-B14F-4D97-AF65-F5344CB8AC3E}">
        <p14:creationId xmlns:p14="http://schemas.microsoft.com/office/powerpoint/2010/main" val="4058570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Мирного неба над головой!</a:t>
            </a:r>
            <a:endParaRPr lang="ru-RU" dirty="0"/>
          </a:p>
        </p:txBody>
      </p:sp>
      <p:pic>
        <p:nvPicPr>
          <p:cNvPr id="3075" name="Picture 3" descr="C:\Users\Александра\Desktop\salyut-na-prozrachnom-fone1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060848"/>
            <a:ext cx="8304857" cy="4952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1858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Использованная литература: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96752"/>
            <a:ext cx="9036496" cy="5472608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0" indent="0">
              <a:buNone/>
            </a:pPr>
            <a:endParaRPr lang="ru-RU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Алексашкина Л.Н. История Второй мировой войны в школьных учебниках (дидактические аспекты) // Преподавание истории и обществознания в школе. 2001. - № 1.- С.30-38.</a:t>
            </a:r>
          </a:p>
          <a:p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Великая Отечественная война (1941-1945)// Коваль Т.В. Конспекты уроков по истории России XX в.: 9кл.: </a:t>
            </a:r>
            <a:r>
              <a:rPr lang="ru-RU" sz="1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Пособие.-М.: </a:t>
            </a:r>
            <a:r>
              <a:rPr lang="ru-RU" sz="1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Владос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-Пресс, 2001.</a:t>
            </a:r>
          </a:p>
          <a:p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Великая Отечественная война 1941-1945: энциклопедия. - / Гл. ред. </a:t>
            </a:r>
            <a:r>
              <a:rPr lang="ru-RU" sz="1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М.М.Козлов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М., 1985.</a:t>
            </a:r>
          </a:p>
          <a:p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Великая Отечественная война, 1941 – 1945 гг.: События. Люди. Документы. Крат. ист. справ. Андрианов В.И. и др. – М.: Политиздат 1990.</a:t>
            </a:r>
          </a:p>
          <a:p>
            <a:r>
              <a:rPr lang="ru-RU" sz="1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Водянский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А.М.. </a:t>
            </a:r>
            <a:r>
              <a:rPr lang="ru-RU" sz="1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Гевуркова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Е.А. Изучение темы «Вторая мировая война. Великая Отечественная война Советского Союза (1939-1945 гг.) / Преподавание истории в школе. - 1988.- № 5.- С. 53-61.</a:t>
            </a:r>
          </a:p>
          <a:p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Всероссийская Книга памяти, 1941-1945: Обзор. том. - М.: Воениздат, 1995.</a:t>
            </a:r>
          </a:p>
          <a:p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Женщины на защите Отечества в 1941 – 1945 гг.: Воспоминания женщин-фронтовиков. Сост. В.И. Фесенко. – М.: АКАЛИС, 1995.</a:t>
            </a:r>
          </a:p>
          <a:p>
            <a:r>
              <a:rPr lang="ru-RU" sz="1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БоА.С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Завьялов, Т.Е. </a:t>
            </a:r>
            <a:r>
              <a:rPr lang="ru-RU" sz="1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Калядин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"Битва за Кавказ", Воениздат, Москва, 1957.</a:t>
            </a:r>
          </a:p>
          <a:p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Очерки истории Великой Отечественной войны 1941-1945 гг., </a:t>
            </a:r>
            <a:r>
              <a:rPr lang="ru-RU" sz="1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Издат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Академии наук СССР, М., 1955.</a:t>
            </a:r>
          </a:p>
          <a:p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"В боях за Кубань". Сборник. Краснодарское книжное издательство, 1958.</a:t>
            </a:r>
          </a:p>
          <a:p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 </a:t>
            </a:r>
            <a:r>
              <a:rPr lang="ru-RU" sz="1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Закуткин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Каквазские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записки. Советский писатель. Москва, 1954.</a:t>
            </a:r>
          </a:p>
          <a:p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 Юдин. Партизаны Кубани. Краснодарское </a:t>
            </a:r>
            <a:r>
              <a:rPr lang="ru-RU" sz="1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газетно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-книжное издательство, 1944.</a:t>
            </a:r>
          </a:p>
          <a:p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Майкоп. Краткий исторический очерк. Адыгейское книжное издательство, 1957.</a:t>
            </a:r>
          </a:p>
          <a:p>
            <a:r>
              <a:rPr lang="ru-RU" sz="1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Армавирский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собеседник, 1995 - 1 февраля, №20.</a:t>
            </a:r>
          </a:p>
          <a:p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Кубани. XX век. Очерки. Краснодар, 1998.</a:t>
            </a:r>
          </a:p>
          <a:p>
            <a:endParaRPr lang="ru-RU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76112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4" name="Rectangle 6"/>
          <p:cNvSpPr>
            <a:spLocks noChangeArrowheads="1"/>
          </p:cNvSpPr>
          <p:nvPr/>
        </p:nvSpPr>
        <p:spPr bwMode="auto">
          <a:xfrm>
            <a:off x="785786" y="285728"/>
            <a:ext cx="4286280" cy="647700"/>
          </a:xfrm>
          <a:prstGeom prst="rect">
            <a:avLst/>
          </a:prstGeom>
          <a:solidFill>
            <a:srgbClr val="FFFF00"/>
          </a:solidFill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Цели Германии в войне :</a:t>
            </a:r>
          </a:p>
        </p:txBody>
      </p:sp>
      <p:sp>
        <p:nvSpPr>
          <p:cNvPr id="68615" name="Rectangle 7"/>
          <p:cNvSpPr>
            <a:spLocks noChangeArrowheads="1"/>
          </p:cNvSpPr>
          <p:nvPr/>
        </p:nvSpPr>
        <p:spPr bwMode="auto">
          <a:xfrm>
            <a:off x="468313" y="1844675"/>
            <a:ext cx="8153400" cy="474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90550" indent="-59055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AutoNum type="arabicPeriod"/>
            </a:pPr>
            <a:endParaRPr lang="ru-RU"/>
          </a:p>
        </p:txBody>
      </p:sp>
      <p:pic>
        <p:nvPicPr>
          <p:cNvPr id="11268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3" y="571500"/>
            <a:ext cx="3429000" cy="502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642910" y="4286256"/>
            <a:ext cx="4429125" cy="428625"/>
          </a:xfrm>
          <a:prstGeom prst="rect">
            <a:avLst/>
          </a:prstGeom>
          <a:ln w="28575">
            <a:solidFill>
              <a:srgbClr val="0070C0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590550" indent="-59055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ru-RU" dirty="0">
                <a:solidFill>
                  <a:srgbClr val="000000"/>
                </a:solidFill>
              </a:rPr>
              <a:t>Ликвидация СССР и социализма.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14375" y="1500188"/>
            <a:ext cx="4429125" cy="428625"/>
          </a:xfrm>
          <a:prstGeom prst="rect">
            <a:avLst/>
          </a:prstGeom>
          <a:ln w="28575">
            <a:solidFill>
              <a:srgbClr val="0070C0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590550" indent="-59055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ru-RU" dirty="0">
                <a:solidFill>
                  <a:srgbClr val="000000"/>
                </a:solidFill>
              </a:rPr>
              <a:t>Завоевание мирового господства.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714348" y="2500306"/>
            <a:ext cx="4429125" cy="1285875"/>
          </a:xfrm>
          <a:prstGeom prst="rect">
            <a:avLst/>
          </a:prstGeom>
          <a:ln w="28575">
            <a:solidFill>
              <a:srgbClr val="0070C0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590550" indent="-59055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ru-RU" dirty="0">
                <a:solidFill>
                  <a:srgbClr val="000000"/>
                </a:solidFill>
              </a:rPr>
              <a:t>Ликвидация демократических государств</a:t>
            </a:r>
          </a:p>
          <a:p>
            <a:pPr marL="590550" indent="-59055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ru-RU" dirty="0">
                <a:solidFill>
                  <a:srgbClr val="000000"/>
                </a:solidFill>
              </a:rPr>
              <a:t>Западной Европы, лишение их</a:t>
            </a:r>
          </a:p>
          <a:p>
            <a:pPr marL="590550" indent="-59055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ru-RU" dirty="0">
                <a:solidFill>
                  <a:srgbClr val="000000"/>
                </a:solidFill>
              </a:rPr>
              <a:t>национальной независимости и</a:t>
            </a:r>
          </a:p>
          <a:p>
            <a:pPr marL="590550" indent="-59055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ru-RU" dirty="0">
                <a:solidFill>
                  <a:srgbClr val="000000"/>
                </a:solidFill>
              </a:rPr>
              <a:t>подчинение Германии.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42910" y="5143512"/>
            <a:ext cx="4429125" cy="928688"/>
          </a:xfrm>
          <a:prstGeom prst="rect">
            <a:avLst/>
          </a:prstGeom>
          <a:ln w="28575">
            <a:solidFill>
              <a:srgbClr val="0070C0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590550" indent="-59055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ru-RU" dirty="0">
                <a:solidFill>
                  <a:srgbClr val="000000"/>
                </a:solidFill>
              </a:rPr>
              <a:t>Колонизация СССР. Уничтожение 140</a:t>
            </a:r>
          </a:p>
          <a:p>
            <a:pPr marL="590550" indent="-59055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ru-RU" dirty="0">
                <a:solidFill>
                  <a:srgbClr val="000000"/>
                </a:solidFill>
              </a:rPr>
              <a:t>млн. «лишних» людей и народов. </a:t>
            </a: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16200000" flipH="1">
            <a:off x="-2178892" y="3964786"/>
            <a:ext cx="5357853" cy="1"/>
          </a:xfrm>
          <a:prstGeom prst="line">
            <a:avLst/>
          </a:prstGeom>
          <a:ln w="76200" cmpd="tri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7330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8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4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2" name="Rectangle 6"/>
          <p:cNvSpPr>
            <a:spLocks noChangeArrowheads="1"/>
          </p:cNvSpPr>
          <p:nvPr/>
        </p:nvSpPr>
        <p:spPr bwMode="auto">
          <a:xfrm>
            <a:off x="539750" y="333375"/>
            <a:ext cx="8153400" cy="79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ru-RU" sz="3600" dirty="0">
              <a:solidFill>
                <a:srgbClr val="FFCC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70663" name="Rectangle 7"/>
          <p:cNvSpPr>
            <a:spLocks noChangeArrowheads="1"/>
          </p:cNvSpPr>
          <p:nvPr/>
        </p:nvSpPr>
        <p:spPr bwMode="auto">
          <a:xfrm>
            <a:off x="571500" y="4357688"/>
            <a:ext cx="8153400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90550" indent="-59055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endParaRPr lang="ru-RU" sz="32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292" name="Text Box 8"/>
          <p:cNvSpPr txBox="1">
            <a:spLocks noChangeArrowheads="1"/>
          </p:cNvSpPr>
          <p:nvPr/>
        </p:nvSpPr>
        <p:spPr bwMode="auto">
          <a:xfrm>
            <a:off x="755650" y="5949950"/>
            <a:ext cx="77041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428728" y="214290"/>
            <a:ext cx="7358114" cy="647700"/>
          </a:xfrm>
          <a:prstGeom prst="rect">
            <a:avLst/>
          </a:prstGeom>
          <a:solidFill>
            <a:srgbClr val="FFFF00"/>
          </a:solidFill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Цели СССР определились в ходе войны. Это: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357313" y="1071563"/>
            <a:ext cx="7500937" cy="500062"/>
          </a:xfrm>
          <a:prstGeom prst="rect">
            <a:avLst/>
          </a:prstGeom>
          <a:ln w="28575">
            <a:solidFill>
              <a:srgbClr val="0070C0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590550" indent="-590550">
              <a:lnSpc>
                <a:spcPct val="90000"/>
              </a:lnSpc>
              <a:spcBef>
                <a:spcPct val="20000"/>
              </a:spcBef>
              <a:buSzPct val="60000"/>
              <a:buFont typeface="Wingdings" pitchFamily="2" charset="2"/>
              <a:buAutoNum type="arabicPeriod"/>
              <a:defRPr/>
            </a:pPr>
            <a:r>
              <a:rPr lang="ru-RU" dirty="0">
                <a:solidFill>
                  <a:schemeClr val="tx1"/>
                </a:solidFill>
              </a:rPr>
              <a:t>Защита свободы и независимости страны и социалистических идей.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357313" y="1714500"/>
            <a:ext cx="7500937" cy="428625"/>
          </a:xfrm>
          <a:prstGeom prst="rect">
            <a:avLst/>
          </a:prstGeom>
          <a:ln w="28575">
            <a:solidFill>
              <a:srgbClr val="0070C0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590550" indent="-590550">
              <a:lnSpc>
                <a:spcPct val="90000"/>
              </a:lnSpc>
              <a:spcBef>
                <a:spcPct val="20000"/>
              </a:spcBef>
              <a:buSzPct val="60000"/>
              <a:buFont typeface="+mj-lt"/>
              <a:buAutoNum type="arabicPeriod" startAt="2"/>
              <a:defRPr/>
            </a:pPr>
            <a:r>
              <a:rPr lang="ru-RU" dirty="0">
                <a:solidFill>
                  <a:schemeClr val="tx1"/>
                </a:solidFill>
              </a:rPr>
              <a:t>Освобождение порабощенных фашизмом народов Европы.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357313" y="2357438"/>
            <a:ext cx="7500937" cy="642937"/>
          </a:xfrm>
          <a:prstGeom prst="rect">
            <a:avLst/>
          </a:prstGeom>
          <a:ln w="28575">
            <a:solidFill>
              <a:srgbClr val="0070C0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590550" indent="-590550">
              <a:lnSpc>
                <a:spcPct val="90000"/>
              </a:lnSpc>
              <a:spcBef>
                <a:spcPct val="20000"/>
              </a:spcBef>
              <a:buSzPct val="60000"/>
              <a:buFont typeface="+mj-lt"/>
              <a:buAutoNum type="arabicPeriod" startAt="3"/>
              <a:defRPr/>
            </a:pPr>
            <a:r>
              <a:rPr lang="ru-RU" dirty="0">
                <a:solidFill>
                  <a:schemeClr val="tx1"/>
                </a:solidFill>
              </a:rPr>
              <a:t>Создание демократических или социалистических правительств в соседних странах.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357313" y="3214688"/>
            <a:ext cx="7500937" cy="642937"/>
          </a:xfrm>
          <a:prstGeom prst="rect">
            <a:avLst/>
          </a:prstGeom>
          <a:ln w="28575">
            <a:solidFill>
              <a:srgbClr val="0070C0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590550" indent="-590550">
              <a:lnSpc>
                <a:spcPct val="90000"/>
              </a:lnSpc>
              <a:spcBef>
                <a:spcPct val="20000"/>
              </a:spcBef>
              <a:buSzPct val="60000"/>
              <a:buFont typeface="+mj-lt"/>
              <a:buAutoNum type="arabicPeriod" startAt="4"/>
              <a:defRPr/>
            </a:pPr>
            <a:r>
              <a:rPr lang="ru-RU" dirty="0">
                <a:solidFill>
                  <a:schemeClr val="tx1"/>
                </a:solidFill>
              </a:rPr>
              <a:t>Ликвидация германского фашизма, прусского и японского милитаризма. </a:t>
            </a: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rot="5400000">
            <a:off x="-1011261" y="2114551"/>
            <a:ext cx="3840185" cy="39662"/>
          </a:xfrm>
          <a:prstGeom prst="line">
            <a:avLst/>
          </a:prstGeom>
          <a:ln w="76200" cmpd="tri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299" name="Picture 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88" y="4143375"/>
            <a:ext cx="3706812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0" name="Picture 1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3" y="4089400"/>
            <a:ext cx="34290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31786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0" y="0"/>
            <a:ext cx="3571868" cy="647700"/>
          </a:xfrm>
          <a:prstGeom prst="rect">
            <a:avLst/>
          </a:prstGeom>
          <a:solidFill>
            <a:srgbClr val="FFFF00"/>
          </a:solidFill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Периодизация войны: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857250" y="928688"/>
            <a:ext cx="1928813" cy="1000125"/>
          </a:xfrm>
          <a:prstGeom prst="rect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342900" indent="-342900" algn="ctr">
              <a:spcBef>
                <a:spcPct val="50000"/>
              </a:spcBef>
              <a:defRPr/>
            </a:pPr>
            <a:r>
              <a:rPr lang="ru-RU" b="1" dirty="0">
                <a:solidFill>
                  <a:srgbClr val="000000"/>
                </a:solidFill>
              </a:rPr>
              <a:t>Первый период </a:t>
            </a:r>
          </a:p>
        </p:txBody>
      </p:sp>
      <p:sp>
        <p:nvSpPr>
          <p:cNvPr id="18" name="Выноска 1 (граница и черта) 17"/>
          <p:cNvSpPr/>
          <p:nvPr/>
        </p:nvSpPr>
        <p:spPr>
          <a:xfrm rot="5400000">
            <a:off x="1071538" y="2071678"/>
            <a:ext cx="1428760" cy="2000264"/>
          </a:xfrm>
          <a:prstGeom prst="accentBorderCallout1">
            <a:avLst>
              <a:gd name="adj1" fmla="val 49780"/>
              <a:gd name="adj2" fmla="val -8887"/>
              <a:gd name="adj3" fmla="val 49055"/>
              <a:gd name="adj4" fmla="val -32653"/>
            </a:avLst>
          </a:prstGeom>
          <a:ln w="38100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vert270"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</a:rPr>
              <a:t>От начала войны 22 июня 1941 года до ноября 1942 года, до разгрома немцев под Сталинградом</a:t>
            </a:r>
          </a:p>
        </p:txBody>
      </p:sp>
      <p:sp>
        <p:nvSpPr>
          <p:cNvPr id="19" name="Выноска 1 (граница и черта) 18"/>
          <p:cNvSpPr/>
          <p:nvPr/>
        </p:nvSpPr>
        <p:spPr>
          <a:xfrm rot="5400000">
            <a:off x="607191" y="4393413"/>
            <a:ext cx="2214578" cy="2000264"/>
          </a:xfrm>
          <a:prstGeom prst="accentBorderCallout1">
            <a:avLst>
              <a:gd name="adj1" fmla="val 50473"/>
              <a:gd name="adj2" fmla="val -5133"/>
              <a:gd name="adj3" fmla="val 49748"/>
              <a:gd name="adj4" fmla="val -23895"/>
            </a:avLst>
          </a:prstGeom>
          <a:ln w="38100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vert270"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</a:rPr>
              <a:t>Это был начальный период войны, когда Красная Армия, неся огромное потери, была вынуждена оставить большие территории и вела тяжёлые оборонительные бои против гитлеровских агрессоров.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143375" y="214313"/>
            <a:ext cx="1928813" cy="1000125"/>
          </a:xfrm>
          <a:prstGeom prst="rect">
            <a:avLst/>
          </a:prstGeom>
          <a:solidFill>
            <a:srgbClr val="954ECA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algn="ctr">
              <a:spcBef>
                <a:spcPct val="50000"/>
              </a:spcBef>
              <a:defRPr/>
            </a:pPr>
            <a:r>
              <a:rPr lang="ru-RU" b="1" dirty="0">
                <a:solidFill>
                  <a:srgbClr val="000000"/>
                </a:solidFill>
              </a:rPr>
              <a:t>Второй период </a:t>
            </a:r>
          </a:p>
        </p:txBody>
      </p:sp>
      <p:sp>
        <p:nvSpPr>
          <p:cNvPr id="21" name="Выноска 1 (граница и черта) 20"/>
          <p:cNvSpPr/>
          <p:nvPr/>
        </p:nvSpPr>
        <p:spPr>
          <a:xfrm rot="5400000">
            <a:off x="4500562" y="1285860"/>
            <a:ext cx="1143008" cy="2000264"/>
          </a:xfrm>
          <a:prstGeom prst="accentBorderCallout1">
            <a:avLst>
              <a:gd name="adj1" fmla="val 49780"/>
              <a:gd name="adj2" fmla="val -8887"/>
              <a:gd name="adj3" fmla="val 49748"/>
              <a:gd name="adj4" fmla="val -44774"/>
            </a:avLst>
          </a:prstGeom>
          <a:solidFill>
            <a:srgbClr val="954ECA"/>
          </a:solidFill>
          <a:ln w="38100">
            <a:solidFill>
              <a:schemeClr val="accent4">
                <a:lumMod val="60000"/>
                <a:lumOff val="40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vert270" anchor="ctr"/>
          <a:lstStyle/>
          <a:p>
            <a:pPr algn="ctr">
              <a:spcBef>
                <a:spcPct val="50000"/>
              </a:spcBef>
              <a:defRPr/>
            </a:pPr>
            <a:r>
              <a:rPr lang="ru-RU" sz="1400" dirty="0">
                <a:solidFill>
                  <a:schemeClr val="tx1"/>
                </a:solidFill>
              </a:rPr>
              <a:t>Второй период - от поражения фашистских войск под Сталинградом до конца 1943 года. </a:t>
            </a:r>
          </a:p>
        </p:txBody>
      </p:sp>
      <p:sp>
        <p:nvSpPr>
          <p:cNvPr id="22" name="Выноска 1 (граница и черта) 21"/>
          <p:cNvSpPr/>
          <p:nvPr/>
        </p:nvSpPr>
        <p:spPr>
          <a:xfrm rot="5400000">
            <a:off x="4500562" y="2928934"/>
            <a:ext cx="1143008" cy="2000264"/>
          </a:xfrm>
          <a:prstGeom prst="accentBorderCallout1">
            <a:avLst>
              <a:gd name="adj1" fmla="val 49780"/>
              <a:gd name="adj2" fmla="val -8887"/>
              <a:gd name="adj3" fmla="val 49748"/>
              <a:gd name="adj4" fmla="val -44774"/>
            </a:avLst>
          </a:prstGeom>
          <a:solidFill>
            <a:srgbClr val="954ECA"/>
          </a:solidFill>
          <a:ln w="38100">
            <a:solidFill>
              <a:schemeClr val="accent4">
                <a:lumMod val="60000"/>
                <a:lumOff val="40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vert270" anchor="ctr"/>
          <a:lstStyle/>
          <a:p>
            <a:pPr algn="ctr">
              <a:spcBef>
                <a:spcPct val="50000"/>
              </a:spcBef>
              <a:defRPr/>
            </a:pPr>
            <a:r>
              <a:rPr lang="ru-RU" sz="1400" dirty="0">
                <a:solidFill>
                  <a:schemeClr val="tx1"/>
                </a:solidFill>
              </a:rPr>
              <a:t>В это время проходил коренной перелом в ходе войны в пользу Советского Союза.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6929438" y="214313"/>
            <a:ext cx="1928812" cy="1000125"/>
          </a:xfrm>
          <a:prstGeom prst="rect">
            <a:avLst/>
          </a:prstGeom>
          <a:solidFill>
            <a:srgbClr val="00FF00"/>
          </a:solidFill>
          <a:ln w="28575">
            <a:solidFill>
              <a:srgbClr val="00B05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342900" indent="-342900" algn="ctr">
              <a:spcBef>
                <a:spcPct val="50000"/>
              </a:spcBef>
              <a:defRPr/>
            </a:pPr>
            <a:r>
              <a:rPr lang="ru-RU" b="1" dirty="0">
                <a:solidFill>
                  <a:srgbClr val="000000"/>
                </a:solidFill>
              </a:rPr>
              <a:t>Третий период </a:t>
            </a:r>
          </a:p>
        </p:txBody>
      </p:sp>
      <p:sp>
        <p:nvSpPr>
          <p:cNvPr id="24" name="Выноска 1 (граница и черта) 23"/>
          <p:cNvSpPr/>
          <p:nvPr/>
        </p:nvSpPr>
        <p:spPr>
          <a:xfrm rot="5400000">
            <a:off x="7108049" y="1535893"/>
            <a:ext cx="1643074" cy="2000264"/>
          </a:xfrm>
          <a:prstGeom prst="accentBorderCallout1">
            <a:avLst>
              <a:gd name="adj1" fmla="val 49780"/>
              <a:gd name="adj2" fmla="val -8887"/>
              <a:gd name="adj3" fmla="val 49055"/>
              <a:gd name="adj4" fmla="val -29596"/>
            </a:avLst>
          </a:prstGeom>
          <a:solidFill>
            <a:srgbClr val="00FF00"/>
          </a:solidFill>
          <a:ln w="38100">
            <a:solidFill>
              <a:srgbClr val="00B050"/>
            </a:solidFill>
            <a:headEnd type="triangl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vert270" anchor="ctr"/>
          <a:lstStyle/>
          <a:p>
            <a:pPr algn="ctr">
              <a:spcBef>
                <a:spcPct val="50000"/>
              </a:spcBef>
              <a:defRPr/>
            </a:pPr>
            <a:r>
              <a:rPr lang="ru-RU" sz="1400" dirty="0">
                <a:solidFill>
                  <a:schemeClr val="tx1"/>
                </a:solidFill>
              </a:rPr>
              <a:t>Третий период (1944 - 1945) - время решающих побед Советской Армии над фашистской Германией и милитаристской Японией</a:t>
            </a:r>
          </a:p>
        </p:txBody>
      </p:sp>
      <p:sp>
        <p:nvSpPr>
          <p:cNvPr id="25" name="Выноска 1 (граница и черта) 24"/>
          <p:cNvSpPr/>
          <p:nvPr/>
        </p:nvSpPr>
        <p:spPr>
          <a:xfrm rot="5400000">
            <a:off x="6607983" y="4179099"/>
            <a:ext cx="2643206" cy="2000264"/>
          </a:xfrm>
          <a:prstGeom prst="accentBorderCallout1">
            <a:avLst>
              <a:gd name="adj1" fmla="val 48609"/>
              <a:gd name="adj2" fmla="val -4542"/>
              <a:gd name="adj3" fmla="val 48144"/>
              <a:gd name="adj4" fmla="val -17963"/>
            </a:avLst>
          </a:prstGeom>
          <a:solidFill>
            <a:srgbClr val="00FF00"/>
          </a:solidFill>
          <a:ln w="38100">
            <a:solidFill>
              <a:srgbClr val="00B050"/>
            </a:solidFill>
            <a:headEnd type="triangl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vert270" anchor="ctr"/>
          <a:lstStyle/>
          <a:p>
            <a:pPr algn="ctr">
              <a:spcBef>
                <a:spcPct val="50000"/>
              </a:spcBef>
              <a:defRPr/>
            </a:pPr>
            <a:r>
              <a:rPr lang="ru-RU" sz="1400" dirty="0">
                <a:solidFill>
                  <a:schemeClr val="tx1"/>
                </a:solidFill>
              </a:rPr>
              <a:t>Вражеские войска были полностью изгнаны за пределы СССР и началось освобождение от фашистской оккупации Восточной Европы, завершившейся полным крахом Германии и ее безоговорочной капитуляцией.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286125" y="4857750"/>
            <a:ext cx="3357563" cy="12858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r>
              <a:rPr lang="ru-RU" b="1" dirty="0">
                <a:solidFill>
                  <a:schemeClr val="tx1"/>
                </a:solidFill>
              </a:rPr>
              <a:t>Окончанием всей второй мировой войны  стал разгром Японии на завершающем этапе третьего периода. </a:t>
            </a:r>
          </a:p>
        </p:txBody>
      </p:sp>
    </p:spTree>
    <p:extLst>
      <p:ext uri="{BB962C8B-B14F-4D97-AF65-F5344CB8AC3E}">
        <p14:creationId xmlns:p14="http://schemas.microsoft.com/office/powerpoint/2010/main" val="2243601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323850" y="620713"/>
            <a:ext cx="8280400" cy="569386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rgbClr val="FF0000"/>
                </a:solidFill>
                <a:latin typeface="+mj-lt"/>
                <a:cs typeface="Aharoni" panose="02010803020104030203" pitchFamily="2" charset="-79"/>
              </a:rPr>
              <a:t>Причерноморье</a:t>
            </a:r>
            <a:endParaRPr lang="en-US" sz="2800" b="1" dirty="0">
              <a:solidFill>
                <a:srgbClr val="FF00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algn="ctr">
              <a:defRPr/>
            </a:pPr>
            <a:endParaRPr lang="ru-RU" sz="2000" dirty="0">
              <a:solidFill>
                <a:srgbClr val="FFCC00"/>
              </a:solidFill>
              <a:latin typeface="+mj-lt"/>
            </a:endParaRPr>
          </a:p>
          <a:p>
            <a:pPr>
              <a:defRPr/>
            </a:pP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  <a:cs typeface="Aharoni" panose="02010803020104030203" pitchFamily="2" charset="-79"/>
              </a:rPr>
              <a:t>Планируемая Гитлером немецкая колонизация Причерноморья «восстанавливала» государство в Крыму, для чего предполагалось переименовать Симферополь в Готенбург («Город готов»), а Севастополь — в Теодериксхафен («Порт Теодориха»). </a:t>
            </a:r>
          </a:p>
          <a:p>
            <a:pPr>
              <a:defRPr/>
            </a:pP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  <a:cs typeface="Aharoni" panose="02010803020104030203" pitchFamily="2" charset="-79"/>
              </a:rPr>
              <a:t>Теодорих был королем готов, но других — на Балканах и в Италии. В Крыму он никогда не был. </a:t>
            </a:r>
          </a:p>
          <a:p>
            <a:pPr>
              <a:defRPr/>
            </a:pP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  <a:cs typeface="Aharoni" panose="02010803020104030203" pitchFamily="2" charset="-79"/>
              </a:rPr>
              <a:t>Но нацистское руководство это не смущало, так как имя </a:t>
            </a:r>
            <a:r>
              <a:rPr lang="ru-RU" b="1" dirty="0" err="1">
                <a:solidFill>
                  <a:schemeClr val="tx1">
                    <a:lumMod val="85000"/>
                    <a:lumOff val="15000"/>
                  </a:schemeClr>
                </a:solidFill>
                <a:cs typeface="Aharoni" panose="02010803020104030203" pitchFamily="2" charset="-79"/>
              </a:rPr>
              <a:t>Готенхафен</a:t>
            </a: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  <a:cs typeface="Aharoni" panose="02010803020104030203" pitchFamily="2" charset="-79"/>
              </a:rPr>
              <a:t> («Порт готов») было уже занято польской Гдыней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Aharoni" panose="02010803020104030203" pitchFamily="2" charset="-79"/>
              </a:rPr>
              <a:t>.</a:t>
            </a:r>
            <a:endParaRPr lang="ru-RU" sz="2400" b="1" dirty="0">
              <a:solidFill>
                <a:schemeClr val="bg1"/>
              </a:solidFill>
              <a:cs typeface="Aharoni" panose="02010803020104030203" pitchFamily="2" charset="-79"/>
            </a:endParaRPr>
          </a:p>
          <a:p>
            <a:pPr algn="ctr"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+mj-lt"/>
                <a:cs typeface="Aharoni" panose="02010803020104030203" pitchFamily="2" charset="-79"/>
              </a:rPr>
              <a:t>Кавказ</a:t>
            </a:r>
            <a:endParaRPr lang="ru-RU" sz="2400" b="1" dirty="0">
              <a:solidFill>
                <a:srgbClr val="FFCC00"/>
              </a:solidFill>
              <a:latin typeface="Monotype Corsiva" pitchFamily="66" charset="0"/>
            </a:endParaRPr>
          </a:p>
          <a:p>
            <a:pPr>
              <a:defRPr/>
            </a:pPr>
            <a:r>
              <a:rPr lang="ru-RU" b="1" dirty="0">
                <a:solidFill>
                  <a:schemeClr val="tx1"/>
                </a:solidFill>
                <a:cs typeface="Aharoni" panose="02010803020104030203" pitchFamily="2" charset="-79"/>
              </a:rPr>
              <a:t>Кавказ — предполагаемая автономная область (рейхскомиссариат) в составе Третьего Рейха, согласно плану Ост. </a:t>
            </a:r>
          </a:p>
          <a:p>
            <a:pPr>
              <a:defRPr/>
            </a:pPr>
            <a:r>
              <a:rPr lang="ru-RU" b="1" dirty="0">
                <a:solidFill>
                  <a:schemeClr val="tx1"/>
                </a:solidFill>
                <a:cs typeface="Aharoni" panose="02010803020104030203" pitchFamily="2" charset="-79"/>
              </a:rPr>
              <a:t>Столица — Тбилиси. </a:t>
            </a:r>
          </a:p>
          <a:p>
            <a:pPr>
              <a:defRPr/>
            </a:pPr>
            <a:r>
              <a:rPr lang="ru-RU" b="1" dirty="0">
                <a:solidFill>
                  <a:schemeClr val="tx1"/>
                </a:solidFill>
                <a:cs typeface="Aharoni" panose="02010803020104030203" pitchFamily="2" charset="-79"/>
              </a:rPr>
              <a:t>Территория охватывала бы весь советский Кавказ от Турции и Ирана до рек Дон и Волга. </a:t>
            </a:r>
          </a:p>
          <a:p>
            <a:pPr>
              <a:defRPr/>
            </a:pPr>
            <a:r>
              <a:rPr lang="ru-RU" b="1" dirty="0">
                <a:solidFill>
                  <a:schemeClr val="tx1"/>
                </a:solidFill>
                <a:cs typeface="Aharoni" panose="02010803020104030203" pitchFamily="2" charset="-79"/>
              </a:rPr>
              <a:t>В составе рейхскомиссариата планировалось создать национальные образования. </a:t>
            </a:r>
          </a:p>
          <a:p>
            <a:pPr>
              <a:defRPr/>
            </a:pPr>
            <a:r>
              <a:rPr lang="ru-RU" b="1" dirty="0">
                <a:solidFill>
                  <a:schemeClr val="tx1"/>
                </a:solidFill>
                <a:cs typeface="Aharoni" panose="02010803020104030203" pitchFamily="2" charset="-79"/>
              </a:rPr>
              <a:t>Основой экономики этого края были бы добыча нефти и сельское хозяйство</a:t>
            </a:r>
            <a:r>
              <a:rPr lang="ru-RU" sz="16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-36628" y="67275"/>
            <a:ext cx="8964612" cy="46166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haroni" panose="02010803020104030203" pitchFamily="2" charset="-79"/>
              </a:rPr>
              <a:t>Планы Гитлера по использованию территорий СССР (План «ОСТ»)</a:t>
            </a:r>
          </a:p>
        </p:txBody>
      </p:sp>
    </p:spTree>
    <p:extLst>
      <p:ext uri="{BB962C8B-B14F-4D97-AF65-F5344CB8AC3E}">
        <p14:creationId xmlns:p14="http://schemas.microsoft.com/office/powerpoint/2010/main" val="305066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SEDA\Desktop\фоточки\201102\201102A0\09022011222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857500"/>
            <a:ext cx="8229600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206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 </a:t>
            </a:r>
            <a:b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206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206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cs typeface="Aharoni" panose="02010803020104030203" pitchFamily="2" charset="-79"/>
              </a:rPr>
              <a:t>В августе 1942-го фашистские войска оккупировали Кубань и  заняли  её столицу-Краснодар. </a:t>
            </a:r>
            <a:endParaRPr lang="ru-RU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206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27706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9912" y="548680"/>
            <a:ext cx="5543560" cy="114300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1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 </a:t>
            </a:r>
            <a:br>
              <a:rPr lang="ru-RU" sz="31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1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31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1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31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100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3100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1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Немецкая оккупация города продлилась до 12 февраля 1943 года. Это было самое страшное время в истории Краснодара. Мученической смертью погибли 13 тысяч жителей города. Около семи тысяч горожан умерли в душегубках. Фашисты впервые применили их в Краснодаре</a:t>
            </a:r>
            <a:r>
              <a:rPr lang="ru-RU" sz="18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r>
              <a:rPr lang="ru-RU" sz="1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1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sz="1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6425441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SEDA\Desktop\Лиля\~Лиля~\Лиля!!!\1943\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908" y="-357237"/>
            <a:ext cx="9405982" cy="721523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14290"/>
            <a:ext cx="7943848" cy="3000396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   Наступление по освобождению Северного Кавказа началось 1 января 1943 года. Уже 4 января был освобожден Нальчик, 11 – Пятигорск  и Минеральные Воды, 21 – Ставрополь, 24 – Армавир, 29 января – Майкоп, а 4 февраля советские войска вышли на ближние подступы к столице Кубани – Краснодару.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       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881019050"/>
      </p:ext>
    </p:extLst>
  </p:cSld>
  <p:clrMapOvr>
    <a:masterClrMapping/>
  </p:clrMapOvr>
  <p:transition spd="med">
    <p:cover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998</Words>
  <Application>Microsoft Office PowerPoint</Application>
  <PresentationFormat>Экран (4:3)</PresentationFormat>
  <Paragraphs>98</Paragraphs>
  <Slides>21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Великая Отечественная война: страна,край, город….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  В августе 1942-го фашистские войска оккупировали Кубань и  заняли  её столицу-Краснодар. </vt:lpstr>
      <vt:lpstr>     Немецкая оккупация города продлилась до 12 февраля 1943 года. Это было самое страшное время в истории Краснодара. Мученической смертью погибли 13 тысяч жителей города. Около семи тысяч горожан умерли в душегубках. Фашисты впервые применили их в Краснодаре. </vt:lpstr>
      <vt:lpstr>   Наступление по освобождению Северного Кавказа началось 1 января 1943 года. Уже 4 января был освобожден Нальчик, 11 – Пятигорск  и Минеральные Воды, 21 – Ставрополь, 24 – Армавир, 29 января – Майкоп, а 4 февраля советские войска вышли на ближние подступы к столице Кубани – Краснодару.        </vt:lpstr>
      <vt:lpstr>  Гитлеровцы сильно укрепились в Краснодаре. Вся плоская равнина с севера и востока была изрыта противотанковыми рвами и окопами, вырытыми краснодарцами  еще во время обороны города в 1942году. Немцы оградили весь обвод колючей проволокой и густо заминировали. С юга город защищала широкая и глубокая река Кубань. В феврале месяце лед на реке был рыхлый, непрочный, с большими трещинами и разводами.  </vt:lpstr>
      <vt:lpstr>Презентация PowerPoint</vt:lpstr>
      <vt:lpstr>22 января 1943 года 11-й гвардейский корпус получает приказ: выбить противника с правобережья р.Кубань  с выходом на г. Кропоткин нанесением ударов по армавирской группировке противника.  </vt:lpstr>
      <vt:lpstr>Красной армией при освобождении Армавира были взяты трофеи: до 200 артиллерийских орудий, 264 миномёта и пулемёта, 2229 винтовок и автоматов, 263 противотанковых ружья, большое количество снарядов, авиабомб</vt:lpstr>
      <vt:lpstr>Презентация PowerPoint</vt:lpstr>
      <vt:lpstr>Презентация PowerPoint</vt:lpstr>
      <vt:lpstr>Корреспондент Союзрадио П.В. Кованов в книге «И слово –оружие» пишет:</vt:lpstr>
      <vt:lpstr>Презентация PowerPoint</vt:lpstr>
      <vt:lpstr>цена победы  советского народа в войне </vt:lpstr>
      <vt:lpstr>ПАРАД ПОБЕДЫ!</vt:lpstr>
      <vt:lpstr>Мирного неба над головой!</vt:lpstr>
      <vt:lpstr>Использованная литература: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70 - летие  победы в Великой Отечественной войне</dc:title>
  <dc:creator>Александра Дугинцова</dc:creator>
  <cp:lastModifiedBy>Александра Дугинцова</cp:lastModifiedBy>
  <cp:revision>15</cp:revision>
  <dcterms:created xsi:type="dcterms:W3CDTF">2015-03-09T19:06:53Z</dcterms:created>
  <dcterms:modified xsi:type="dcterms:W3CDTF">2015-03-17T13:03:57Z</dcterms:modified>
</cp:coreProperties>
</file>